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62" r:id="rId5"/>
    <p:sldId id="263" r:id="rId6"/>
    <p:sldId id="278" r:id="rId7"/>
    <p:sldId id="264" r:id="rId8"/>
    <p:sldId id="266" r:id="rId9"/>
    <p:sldId id="265" r:id="rId10"/>
    <p:sldId id="268" r:id="rId11"/>
    <p:sldId id="261" r:id="rId12"/>
    <p:sldId id="277" r:id="rId13"/>
    <p:sldId id="279" r:id="rId14"/>
    <p:sldId id="280" r:id="rId15"/>
    <p:sldId id="281" r:id="rId16"/>
    <p:sldId id="270" r:id="rId17"/>
    <p:sldId id="26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>
        <p:scale>
          <a:sx n="50" d="100"/>
          <a:sy n="50" d="100"/>
        </p:scale>
        <p:origin x="-183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BF423-AF1B-4989-B2F0-27B6DFE53EB4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47C7-6DE8-4506-A3A4-F070A401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5B18A-6D6F-486E-86E8-C047CC125B3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87450" y="1125538"/>
            <a:ext cx="3673475" cy="5000625"/>
          </a:xfrm>
        </p:spPr>
        <p:txBody>
          <a:bodyPr/>
          <a:lstStyle/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325" y="1125538"/>
            <a:ext cx="3673475" cy="5000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B444-300F-4131-8BDA-AF7CDFDF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2%D0%B8%D0%B4%D0%B8%D0%B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r.wikipedia.org/wiki/%D0%9D%D0%B8%D1%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990600"/>
            <a:ext cx="7772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sr-Cyrl-R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рви српски устанак 180</a:t>
            </a:r>
            <a:r>
              <a:rPr lang="sr-Latn-R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r>
              <a:rPr lang="sr-Cyrl-RS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957" y="2967335"/>
            <a:ext cx="8842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ајвеће устаничке победе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91440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Турска се 1806. године спремала за коначни обрачун са устаницима. Ибрахим паша, командант турске војске за напад на Србију, према саветима француских војних стручањака планирао је напад из три правца: из</a:t>
            </a:r>
            <a:r>
              <a:rPr lang="ru-RU" sz="2400" dirty="0" smtClean="0"/>
              <a:t> </a:t>
            </a:r>
            <a:r>
              <a:rPr lang="ru-RU" sz="2400" b="1" dirty="0" smtClean="0">
                <a:hlinkClick r:id="rId3" tooltip="Видин"/>
              </a:rPr>
              <a:t>Видина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са истока, из</a:t>
            </a:r>
            <a:r>
              <a:rPr lang="ru-RU" sz="2400" dirty="0" smtClean="0"/>
              <a:t> </a:t>
            </a:r>
            <a:r>
              <a:rPr lang="ru-RU" sz="2400" b="1" dirty="0" smtClean="0">
                <a:hlinkClick r:id="rId4" tooltip="Ниш"/>
              </a:rPr>
              <a:t>Ниша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са југа и из </a:t>
            </a:r>
            <a:r>
              <a:rPr lang="ru-RU" sz="2400" b="1" u="sng" dirty="0" smtClean="0">
                <a:solidFill>
                  <a:srgbClr val="0070C0"/>
                </a:solidFill>
              </a:rPr>
              <a:t>Босне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са запада</a:t>
            </a:r>
            <a:r>
              <a:rPr lang="sr-Latn-R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394514" y="0"/>
            <a:ext cx="993304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Битка је трајала 6 недеља уз свакодневне нападе турске пешадије, коњаника и топова. Тешке моменте </a:t>
            </a:r>
          </a:p>
          <a:p>
            <a:pPr algn="ctr"/>
            <a:r>
              <a:rPr lang="sr-Cyrl-R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Вишњић описује следећим стиховима: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3962400" cy="480131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...........................................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Те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уче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Петар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лелече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Те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отиде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Младену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везиру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Па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Младену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ријеч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говорио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Бог</a:t>
            </a:r>
            <a:r>
              <a:rPr lang="en-US" b="1" dirty="0" smtClean="0">
                <a:solidFill>
                  <a:schemeClr val="bg1"/>
                </a:solidFill>
              </a:rPr>
              <a:t> т' </a:t>
            </a:r>
            <a:r>
              <a:rPr lang="en-US" b="1" dirty="0" err="1" smtClean="0">
                <a:solidFill>
                  <a:schemeClr val="bg1"/>
                </a:solidFill>
              </a:rPr>
              <a:t>убио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Младене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везире</a:t>
            </a:r>
            <a:r>
              <a:rPr lang="sr-Cyrl-R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„</a:t>
            </a:r>
            <a:r>
              <a:rPr lang="en-US" b="1" dirty="0" err="1" smtClean="0">
                <a:solidFill>
                  <a:schemeClr val="bg1"/>
                </a:solidFill>
              </a:rPr>
              <a:t>Да</a:t>
            </a:r>
            <a:r>
              <a:rPr lang="en-US" b="1" dirty="0" smtClean="0">
                <a:solidFill>
                  <a:schemeClr val="bg1"/>
                </a:solidFill>
              </a:rPr>
              <a:t> л'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видиш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њима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видео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Да</a:t>
            </a:r>
            <a:r>
              <a:rPr lang="en-US" b="1" dirty="0" smtClean="0">
                <a:solidFill>
                  <a:schemeClr val="bg1"/>
                </a:solidFill>
              </a:rPr>
              <a:t> л'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видиш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да</a:t>
            </a:r>
            <a:r>
              <a:rPr lang="en-US" b="1" dirty="0" smtClean="0">
                <a:solidFill>
                  <a:schemeClr val="bg1"/>
                </a:solidFill>
              </a:rPr>
              <a:t> л' </a:t>
            </a:r>
            <a:r>
              <a:rPr lang="en-US" b="1" dirty="0" err="1" smtClean="0">
                <a:solidFill>
                  <a:schemeClr val="bg1"/>
                </a:solidFill>
              </a:rPr>
              <a:t>за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нас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ајеш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Тешко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мене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досадише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Турци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Досадише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топом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кумбаром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Млога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војска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изгинула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Што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остало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све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поплашило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„И </a:t>
            </a:r>
            <a:r>
              <a:rPr lang="en-US" b="1" dirty="0" err="1" smtClean="0">
                <a:solidFill>
                  <a:schemeClr val="bg1"/>
                </a:solidFill>
              </a:rPr>
              <a:t>сваком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лице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потамнело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Од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проклета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топа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кумбаре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Од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брзога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праха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олова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„И </a:t>
            </a:r>
            <a:r>
              <a:rPr lang="en-US" b="1" dirty="0" err="1" smtClean="0">
                <a:solidFill>
                  <a:schemeClr val="bg1"/>
                </a:solidFill>
              </a:rPr>
              <a:t>ја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сам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се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брате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обранио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Обранио</a:t>
            </a:r>
            <a:r>
              <a:rPr lang="en-US" b="1" dirty="0" smtClean="0">
                <a:solidFill>
                  <a:schemeClr val="bg1"/>
                </a:solidFill>
              </a:rPr>
              <a:t> у </a:t>
            </a:r>
            <a:r>
              <a:rPr lang="en-US" b="1" dirty="0" err="1" smtClean="0">
                <a:solidFill>
                  <a:schemeClr val="bg1"/>
                </a:solidFill>
              </a:rPr>
              <a:t>десницу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руку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447800"/>
            <a:ext cx="3581400" cy="507831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Но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прати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војску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измену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Те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потпуни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мога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Делиграда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Да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Турци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шанац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привате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Вера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моја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тако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Бога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Ако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Турци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мој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шанац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привате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„</a:t>
            </a:r>
            <a:r>
              <a:rPr lang="en-US" b="1" dirty="0" err="1" smtClean="0">
                <a:solidFill>
                  <a:schemeClr val="bg1"/>
                </a:solidFill>
              </a:rPr>
              <a:t>Приватиће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сву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нашу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Србију</a:t>
            </a:r>
            <a:r>
              <a:rPr lang="en-US" b="1" dirty="0" smtClean="0">
                <a:solidFill>
                  <a:schemeClr val="bg1"/>
                </a:solidFill>
              </a:rPr>
              <a:t>.”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Итро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Младен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Петра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послушао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Те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опреми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војску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измену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И </a:t>
            </a:r>
            <a:r>
              <a:rPr lang="en-US" b="1" dirty="0" err="1" smtClean="0">
                <a:solidFill>
                  <a:schemeClr val="bg1"/>
                </a:solidFill>
              </a:rPr>
              <a:t>потпуни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шанца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Петровога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Мили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боже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свем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тебе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вала</a:t>
            </a:r>
            <a:r>
              <a:rPr lang="en-US" b="1" dirty="0" smtClean="0">
                <a:solidFill>
                  <a:schemeClr val="bg1"/>
                </a:solidFill>
              </a:rPr>
              <a:t>!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Често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ли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војске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ударау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Ударау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пољу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широку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По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зелену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лугу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Моравскоме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Нагоне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се</a:t>
            </a:r>
            <a:r>
              <a:rPr lang="en-US" b="1" dirty="0" smtClean="0">
                <a:solidFill>
                  <a:schemeClr val="bg1"/>
                </a:solidFill>
              </a:rPr>
              <a:t> у </a:t>
            </a:r>
            <a:r>
              <a:rPr lang="en-US" b="1" dirty="0" err="1" smtClean="0">
                <a:solidFill>
                  <a:schemeClr val="bg1"/>
                </a:solidFill>
              </a:rPr>
              <a:t>воду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Мораву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Крвави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сва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вода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Морава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Од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јунака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добријех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коња</a:t>
            </a:r>
            <a:r>
              <a:rPr lang="en-US" b="1" dirty="0" smtClean="0">
                <a:solidFill>
                  <a:schemeClr val="bg1"/>
                </a:solidFill>
              </a:rPr>
              <a:t>: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Тако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били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три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недеље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дана</a:t>
            </a:r>
            <a:r>
              <a:rPr lang="en-US" b="1" dirty="0" smtClean="0">
                <a:solidFill>
                  <a:schemeClr val="bg1"/>
                </a:solidFill>
              </a:rPr>
              <a:t>.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Докле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Петру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одлакнула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рука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4343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Пресудни напад  22.08.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://upload.wikimedia.org/wikipedia/sr/b/be/%D0%A1%D1%82%D0%B0%D0%BD%D0%BE%D1%98%D0%B5_%D0%93%D0%BB%D0%B0%D0%B2%D0%B0%D1%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1" y="1371601"/>
            <a:ext cx="31242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839200" y="487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Станоје Главаш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00208 L -0.41927 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61 -0.01111 L -0.37361 -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29654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sr-Cyrl-CS" sz="24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r-Cyrl-CS" sz="2800" b="1" dirty="0" smtClean="0">
                <a:solidFill>
                  <a:srgbClr val="3399FF"/>
                </a:solidFill>
              </a:rPr>
              <a:t>До краја 1806.године ослобођен је читав Београдски пашалук</a:t>
            </a:r>
            <a:r>
              <a:rPr lang="sr-Cyrl-CS" sz="2800" dirty="0" smtClean="0"/>
              <a:t>. 	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sr-Cyrl-CS" sz="2800" dirty="0" smtClean="0"/>
              <a:t> </a:t>
            </a:r>
            <a:r>
              <a:rPr lang="sr-Latn-RS" sz="2800" b="1" u="sng" dirty="0" smtClean="0">
                <a:solidFill>
                  <a:srgbClr val="FFFF00"/>
                </a:solidFill>
              </a:rPr>
              <a:t>O</a:t>
            </a:r>
            <a:r>
              <a:rPr lang="sr-Cyrl-RS" sz="2800" b="1" u="sng" dirty="0" smtClean="0">
                <a:solidFill>
                  <a:srgbClr val="FFFF00"/>
                </a:solidFill>
              </a:rPr>
              <a:t>свајање Београда кр.1806. поч.1807.</a:t>
            </a:r>
            <a:r>
              <a:rPr lang="sr-Cyrl-RS" sz="2800" b="1" u="sng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/>
              <a:t>	</a:t>
            </a:r>
            <a:endParaRPr lang="sr-Cyrl-CS" sz="2000" dirty="0" smtClean="0"/>
          </a:p>
          <a:p>
            <a:pPr eaLnBrk="1" hangingPunct="1">
              <a:buFontTx/>
              <a:buChar char="•"/>
              <a:defRPr/>
            </a:pPr>
            <a:r>
              <a:rPr lang="sr-Cyrl-RS" sz="2400" b="1" dirty="0" smtClean="0">
                <a:solidFill>
                  <a:schemeClr val="bg1"/>
                </a:solidFill>
              </a:rPr>
              <a:t>Капетан Конда</a:t>
            </a:r>
            <a:r>
              <a:rPr lang="sr-Cyrl-RS" sz="2400" b="1" dirty="0" smtClean="0"/>
              <a:t>, </a:t>
            </a:r>
            <a:r>
              <a:rPr lang="sr-Cyrl-RS" sz="2400" b="1" dirty="0" smtClean="0">
                <a:solidFill>
                  <a:schemeClr val="bg1"/>
                </a:solidFill>
              </a:rPr>
              <a:t>и </a:t>
            </a:r>
            <a:r>
              <a:rPr lang="sr-Cyrl-CS" sz="2400" b="1" dirty="0" smtClean="0">
                <a:solidFill>
                  <a:srgbClr val="FFFF00"/>
                </a:solidFill>
              </a:rPr>
              <a:t>Узун Мирко Апостоловић из Брајковца </a:t>
            </a:r>
            <a:r>
              <a:rPr lang="sr-Cyrl-CS" sz="2400" dirty="0" smtClean="0"/>
              <a:t>,</a:t>
            </a:r>
            <a:r>
              <a:rPr lang="sr-Cyrl-CS" sz="2400" dirty="0" smtClean="0">
                <a:solidFill>
                  <a:schemeClr val="bg1"/>
                </a:solidFill>
              </a:rPr>
              <a:t>су</a:t>
            </a:r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schemeClr val="bg1"/>
                </a:solidFill>
              </a:rPr>
              <a:t>са </a:t>
            </a:r>
            <a:r>
              <a:rPr lang="sr-Latn-RS" sz="2400" dirty="0" smtClean="0">
                <a:solidFill>
                  <a:schemeClr val="bg1"/>
                </a:solidFill>
              </a:rPr>
              <a:t>5</a:t>
            </a:r>
            <a:r>
              <a:rPr lang="sr-Cyrl-RS" sz="2400" dirty="0" smtClean="0">
                <a:solidFill>
                  <a:schemeClr val="bg1"/>
                </a:solidFill>
              </a:rPr>
              <a:t> сабораца </a:t>
            </a:r>
            <a:r>
              <a:rPr lang="sr-Cyrl-CS" sz="2400" b="1" dirty="0" smtClean="0">
                <a:solidFill>
                  <a:schemeClr val="bg1"/>
                </a:solidFill>
              </a:rPr>
              <a:t>отворили Сава капију устаницима </a:t>
            </a:r>
            <a:r>
              <a:rPr lang="sr-Latn-RS" sz="2400" b="1" dirty="0" smtClean="0">
                <a:solidFill>
                  <a:schemeClr val="bg1"/>
                </a:solidFill>
              </a:rPr>
              <a:t>(29/30 .11.) </a:t>
            </a:r>
            <a:r>
              <a:rPr lang="sr-Cyrl-CS" sz="2400" b="1" dirty="0" smtClean="0">
                <a:solidFill>
                  <a:srgbClr val="FFFF00"/>
                </a:solidFill>
              </a:rPr>
              <a:t>кр.нов.1806.</a:t>
            </a:r>
            <a:r>
              <a:rPr lang="sr-Cyrl-CS" sz="2400" b="1" dirty="0" smtClean="0"/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и освојили </a:t>
            </a:r>
            <a:r>
              <a:rPr lang="sr-Cyrl-RS" sz="2400" b="1" dirty="0" smtClean="0">
                <a:solidFill>
                  <a:srgbClr val="FFFF00"/>
                </a:solidFill>
              </a:rPr>
              <a:t>Београд варош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Tx/>
              <a:buChar char="•"/>
              <a:defRPr/>
            </a:pPr>
            <a:endParaRPr lang="sr-Latn-RS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sr-Latn-RS" sz="2400" b="1" dirty="0" smtClean="0">
              <a:solidFill>
                <a:srgbClr val="FFFF00"/>
              </a:solidFill>
            </a:endParaRPr>
          </a:p>
          <a:p>
            <a:pPr eaLnBrk="1" hangingPunct="1">
              <a:buNone/>
              <a:defRPr/>
            </a:pPr>
            <a:endParaRPr lang="sr-Latn-RS" sz="2400" b="1" dirty="0" smtClean="0">
              <a:solidFill>
                <a:srgbClr val="FFFF00"/>
              </a:solidFill>
            </a:endParaRPr>
          </a:p>
          <a:p>
            <a:pPr eaLnBrk="1" hangingPunct="1">
              <a:buNone/>
              <a:defRPr/>
            </a:pPr>
            <a:endParaRPr lang="sr-Latn-RS" sz="2400" b="1" dirty="0" smtClean="0">
              <a:solidFill>
                <a:srgbClr val="FFFF00"/>
              </a:solidFill>
            </a:endParaRPr>
          </a:p>
          <a:p>
            <a:pPr eaLnBrk="1" hangingPunct="1">
              <a:buNone/>
              <a:defRPr/>
            </a:pPr>
            <a:endParaRPr lang="sr-Cyrl-CS" sz="2400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</a:rPr>
              <a:t>Најжешће борб</a:t>
            </a:r>
            <a:r>
              <a:rPr lang="sr-Cyrl-RS" sz="2400" b="1" dirty="0" smtClean="0">
                <a:solidFill>
                  <a:schemeClr val="bg1"/>
                </a:solidFill>
              </a:rPr>
              <a:t>е</a:t>
            </a:r>
            <a:r>
              <a:rPr lang="sr-Cyrl-CS" sz="2400" b="1" dirty="0" smtClean="0">
                <a:solidFill>
                  <a:schemeClr val="bg1"/>
                </a:solidFill>
              </a:rPr>
              <a:t> вођене су код Стамбол капије где гине Васа Чарапић </a:t>
            </a:r>
            <a:endParaRPr lang="sr-Cyrl-CS" sz="2400" dirty="0" smtClean="0"/>
          </a:p>
          <a:p>
            <a:pPr>
              <a:buFontTx/>
              <a:buChar char="•"/>
              <a:defRPr/>
            </a:pP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јануару 1807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Cyrl-C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устаници су освојили </a:t>
            </a:r>
            <a:r>
              <a:rPr lang="sr-Cyrl-C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Калемегдан (тврђава)</a:t>
            </a:r>
            <a:endParaRPr lang="sr-Cyrl-CS" sz="2000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r-Cyrl-CS" sz="2400" b="1" dirty="0" smtClean="0">
                <a:solidFill>
                  <a:schemeClr val="bg1"/>
                </a:solidFill>
              </a:rPr>
              <a:t>1807. Одбијен мир Петра Ичка ( аутономија) због позива Руса у рат за ослобођење целог српства.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981200" y="5257800"/>
            <a:ext cx="151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Анастас Јовановић, СМРТ ВАСЕ ЧАРАПИЋА НА СТАМБОЛ КАПИЈИ 1806,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819400"/>
            <a:ext cx="4457700" cy="35528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525000" y="3048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Анастас Јовановић, Погибија Васе Чарапића</a:t>
            </a:r>
            <a:endParaRPr lang="en-US" sz="2000" b="1" dirty="0"/>
          </a:p>
        </p:txBody>
      </p:sp>
      <p:pic>
        <p:nvPicPr>
          <p:cNvPr id="11266" name="Picture 2" descr="http://www.znanje.org/i/i26/06iv04/06iv0424/turska%20i%20aus%20vladavina_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1800"/>
            <a:ext cx="5257800" cy="1809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15 -0.00347 L -0.56041 0.06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595 L -0.42084 0.070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uzun Mir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2296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76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r>
              <a:rPr lang="sr-Cyrl-C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</a:p>
          <a:p>
            <a:r>
              <a:rPr lang="sr-Cyrl-C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sr-Cyrl-R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150314_134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6172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Споменик у Брајковцу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med">
    <p:wedge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50314_134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07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50314_134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295400" y="457200"/>
            <a:ext cx="662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sr-Cyrl-CS" sz="6000" dirty="0">
                <a:solidFill>
                  <a:schemeClr val="bg1"/>
                </a:solidFill>
                <a:latin typeface="Old English Text MT" pitchFamily="66" charset="0"/>
              </a:rPr>
              <a:t>Покажи</a:t>
            </a:r>
          </a:p>
          <a:p>
            <a:pPr algn="ctr" eaLnBrk="1" hangingPunct="1"/>
            <a:r>
              <a:rPr lang="sr-Cyrl-CS" sz="6000" dirty="0">
                <a:solidFill>
                  <a:schemeClr val="bg1"/>
                </a:solidFill>
                <a:latin typeface="Old English Text MT" pitchFamily="66" charset="0"/>
              </a:rPr>
              <a:t>шта </a:t>
            </a:r>
          </a:p>
          <a:p>
            <a:pPr algn="ctr" eaLnBrk="1" hangingPunct="1"/>
            <a:r>
              <a:rPr lang="sr-Cyrl-CS" sz="6000" dirty="0">
                <a:solidFill>
                  <a:schemeClr val="bg1"/>
                </a:solidFill>
                <a:latin typeface="Old English Text MT" pitchFamily="66" charset="0"/>
              </a:rPr>
              <a:t>знаш!</a:t>
            </a:r>
            <a:r>
              <a:rPr lang="en-GB" sz="5400" dirty="0">
                <a:solidFill>
                  <a:schemeClr val="bg1"/>
                </a:solidFill>
                <a:latin typeface="Lucida Console" pitchFamily="49" charset="0"/>
              </a:rPr>
              <a:t/>
            </a:r>
            <a:br>
              <a:rPr lang="en-GB" sz="5400" dirty="0">
                <a:solidFill>
                  <a:schemeClr val="bg1"/>
                </a:solidFill>
                <a:latin typeface="Lucida Console" pitchFamily="49" charset="0"/>
              </a:rPr>
            </a:br>
            <a:endParaRPr lang="en-US" sz="54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pic>
        <p:nvPicPr>
          <p:cNvPr id="16387" name="Picture 6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1720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657600"/>
            <a:ext cx="17541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3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23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3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1.Буна на дахије прераста у националну револуцију , првим сукобом са султановом војском: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Cyrl-CS" sz="2000" dirty="0" smtClean="0"/>
              <a:t>а</a:t>
            </a:r>
            <a:r>
              <a:rPr lang="sr-Cyrl-RS" sz="2000" dirty="0" smtClean="0"/>
              <a:t>) Код  Иванковца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r-Cyrl-RS" sz="2000" dirty="0" smtClean="0"/>
              <a:t> б) на Мишару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1295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</a:t>
            </a:r>
            <a:r>
              <a:rPr lang="sr-Cyrl-RS" sz="2000" dirty="0" smtClean="0"/>
              <a:t>) код Делиграда </a:t>
            </a:r>
            <a:endParaRPr lang="en-US" sz="2000" dirty="0"/>
          </a:p>
        </p:txBody>
      </p:sp>
      <p:sp>
        <p:nvSpPr>
          <p:cNvPr id="7" name="Curved Up Arrow 6"/>
          <p:cNvSpPr/>
          <p:nvPr/>
        </p:nvSpPr>
        <p:spPr>
          <a:xfrm>
            <a:off x="1066800" y="1752600"/>
            <a:ext cx="5334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2.Српском војском на Мишару командовао је: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2971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Миленко Стојковић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971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б) Карађорђе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2971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в) Петар Добрњац</a:t>
            </a:r>
            <a:endParaRPr lang="en-US" sz="2000" dirty="0"/>
          </a:p>
        </p:txBody>
      </p:sp>
      <p:sp>
        <p:nvSpPr>
          <p:cNvPr id="13" name="Curved Up Arrow 12"/>
          <p:cNvSpPr/>
          <p:nvPr/>
        </p:nvSpPr>
        <p:spPr>
          <a:xfrm>
            <a:off x="4343400" y="3352800"/>
            <a:ext cx="457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191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3.Турском војском на Мишару командовао је:</a:t>
            </a:r>
            <a:endParaRPr lang="en-US" sz="2400" b="1" dirty="0" smtClean="0"/>
          </a:p>
          <a:p>
            <a:r>
              <a:rPr lang="sr-Cyrl-RS" sz="2400" dirty="0" smtClean="0"/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4953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Ибрахим паша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4953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Кулин капетан 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4953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г) капетан Конда</a:t>
            </a:r>
            <a:endParaRPr lang="en-US" sz="2000" dirty="0"/>
          </a:p>
        </p:txBody>
      </p:sp>
      <p:sp>
        <p:nvSpPr>
          <p:cNvPr id="18" name="Curved Up Arrow 17"/>
          <p:cNvSpPr/>
          <p:nvPr/>
        </p:nvSpPr>
        <p:spPr>
          <a:xfrm>
            <a:off x="4267200" y="5486400"/>
            <a:ext cx="457200" cy="5334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3" grpId="0" animBg="1"/>
      <p:bldP spid="14" grpId="0"/>
      <p:bldP spid="15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4.Српском војском у бици на Делиграду командовао је 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43001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Миленко Стојковић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1430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б) Карађорђе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143000"/>
            <a:ext cx="243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в) Петар Добрњац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7" name="Curved Up Arrow 6"/>
          <p:cNvSpPr/>
          <p:nvPr/>
        </p:nvSpPr>
        <p:spPr>
          <a:xfrm>
            <a:off x="6096000" y="1600200"/>
            <a:ext cx="6096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5.Турском војском на  Делиграду командовао је:</a:t>
            </a:r>
            <a:endParaRPr lang="en-US" sz="2400" b="1" dirty="0" smtClean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35280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Ибрахим паша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3352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Кулин капетан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35280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г) капетан Конда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876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6.Устаници су ослободили цео Београдски пашалук :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5410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а) к</a:t>
            </a:r>
            <a:r>
              <a:rPr lang="sr-Cyrl-RS" sz="2000" dirty="0" smtClean="0"/>
              <a:t>рајем 1806.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410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крајем 1807. </a:t>
            </a:r>
            <a:endParaRPr lang="en-US" sz="2000" dirty="0"/>
          </a:p>
        </p:txBody>
      </p:sp>
      <p:sp>
        <p:nvSpPr>
          <p:cNvPr id="15" name="Curved Up Arrow 14"/>
          <p:cNvSpPr/>
          <p:nvPr/>
        </p:nvSpPr>
        <p:spPr>
          <a:xfrm>
            <a:off x="914400" y="3733800"/>
            <a:ext cx="609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762000" y="5867400"/>
            <a:ext cx="6096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7. </a:t>
            </a:r>
            <a:r>
              <a:rPr lang="sr-Cyrl-CS" sz="2400" b="1" dirty="0" smtClean="0"/>
              <a:t>У</a:t>
            </a:r>
            <a:r>
              <a:rPr lang="sr-Cyrl-RS" sz="2400" b="1" dirty="0" smtClean="0"/>
              <a:t>станици су освојили Београд варош</a:t>
            </a:r>
            <a:r>
              <a:rPr lang="sr-Cyrl-RS" sz="2400" dirty="0" smtClean="0"/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у јануару 1807.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1143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крајем новембра 1806.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8.</a:t>
            </a:r>
            <a:r>
              <a:rPr lang="sr-Cyrl-CS" sz="2400" b="1" dirty="0" smtClean="0"/>
              <a:t> У</a:t>
            </a:r>
            <a:r>
              <a:rPr lang="sr-Cyrl-RS" sz="2400" b="1" dirty="0" smtClean="0"/>
              <a:t>станици су освојили Калемегдан:</a:t>
            </a:r>
            <a:endParaRPr lang="en-US" sz="2400" dirty="0"/>
          </a:p>
        </p:txBody>
      </p:sp>
      <p:sp>
        <p:nvSpPr>
          <p:cNvPr id="6" name="Curved Up Arrow 5"/>
          <p:cNvSpPr/>
          <p:nvPr/>
        </p:nvSpPr>
        <p:spPr>
          <a:xfrm>
            <a:off x="4419600" y="1676400"/>
            <a:ext cx="381000" cy="228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1242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крајем новембра 1806.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3124200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у јануару 1807.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9" name="Curved Up Arrow 8"/>
          <p:cNvSpPr/>
          <p:nvPr/>
        </p:nvSpPr>
        <p:spPr>
          <a:xfrm>
            <a:off x="4876800" y="3581400"/>
            <a:ext cx="3810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9.Војвода из Брајковца ,који је </a:t>
            </a:r>
            <a:r>
              <a:rPr lang="sr-Cyrl-RS" sz="2400" b="1" dirty="0" smtClean="0"/>
              <a:t>учествовао </a:t>
            </a:r>
            <a:r>
              <a:rPr lang="sr-Cyrl-RS" sz="2400" b="1" dirty="0" smtClean="0"/>
              <a:t>у ослобођењу Београда звао се: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3340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а) Милоје Петровић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334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б) Узун Мирко Апостоловић 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5410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 smtClean="0"/>
              <a:t>в) Васа Чарапић </a:t>
            </a:r>
            <a:endParaRPr lang="en-US" sz="2000" dirty="0"/>
          </a:p>
        </p:txBody>
      </p:sp>
      <p:sp>
        <p:nvSpPr>
          <p:cNvPr id="14" name="Curved Up Arrow 13"/>
          <p:cNvSpPr/>
          <p:nvPr/>
        </p:nvSpPr>
        <p:spPr>
          <a:xfrm>
            <a:off x="3505200" y="6019800"/>
            <a:ext cx="4572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33400"/>
            <a:ext cx="57150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05400" y="685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Србија</a:t>
            </a:r>
            <a:endParaRPr lang="en-US" sz="2800" b="1" dirty="0"/>
          </a:p>
        </p:txBody>
      </p:sp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1" y="1371600"/>
            <a:ext cx="228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Аутор: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286000"/>
            <a:ext cx="4953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399"/>
            <a:ext cx="9524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ОШ Дудовица,2014.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laspodrinja.rs/upload/201181015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352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0"/>
            <a:ext cx="8077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Битка на Мишару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1447800"/>
            <a:ext cx="4343400" cy="252376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Cyrl-CS" sz="2800" b="1" dirty="0" smtClean="0"/>
              <a:t>Устаници су, на брду Мишар код Шапца, </a:t>
            </a:r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sr-Cyrl-CS" sz="2800" b="1" dirty="0" smtClean="0"/>
              <a:t>победили војску</a:t>
            </a:r>
            <a:endParaRPr lang="sr-Cyrl-R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sr-Cyrl-CS" sz="2800" b="1" dirty="0" smtClean="0"/>
              <a:t>босанског</a:t>
            </a:r>
          </a:p>
          <a:p>
            <a:pPr algn="ctr">
              <a:defRPr/>
            </a:pPr>
            <a:r>
              <a:rPr lang="sr-Cyrl-CS" sz="2800" b="1" dirty="0" smtClean="0"/>
              <a:t> везира Кулин капетана.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914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13.08.1806.</a:t>
            </a:r>
            <a:endParaRPr lang="en-US" sz="2800" dirty="0"/>
          </a:p>
        </p:txBody>
      </p:sp>
      <p:pic>
        <p:nvPicPr>
          <p:cNvPr id="6146" name="Picture 2" descr="http://www.beograd.rs/g/images/1359_karadjord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0"/>
            <a:ext cx="22098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00400" y="6019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Карађорђе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19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Командант: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1" name="Slika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4800600"/>
            <a:ext cx="28575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71 1.11022E-16 L -0.40521 -0.00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64.19.142.12/pravoslavlje.spc.rs/slike/1019/odmah-cemo-vam-pomoc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1"/>
            <a:ext cx="3810000" cy="34289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3962401"/>
            <a:ext cx="4495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 боја на Мишу</a:t>
            </a:r>
            <a:endParaRPr lang="en-U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Slika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71800" y="381000"/>
            <a:ext cx="3267043" cy="2890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676400" y="3429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Палисад-шанац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upload.wikimedia.org/wikipedia/sr/archive/6/69/20111119160041!Milo%C5%A1_Pocer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1"/>
            <a:ext cx="1905000" cy="2133600"/>
          </a:xfrm>
          <a:prstGeom prst="rect">
            <a:avLst/>
          </a:prstGeom>
          <a:noFill/>
        </p:spPr>
      </p:pic>
      <p:pic>
        <p:nvPicPr>
          <p:cNvPr id="8196" name="Picture 4" descr="http://www.koceljeva.gov.rs/index_files/slike/Pop_Luka_Lazarev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2133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19800" y="6400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Милош од Поцерја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715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Опис </a:t>
            </a:r>
            <a:r>
              <a:rPr lang="sr-Cyrl-RS" smtClean="0"/>
              <a:t>битке стр.149.  </a:t>
            </a:r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-0.01064 L 0.42552 0.0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439 L 0.25625 0.004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7086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,,</a:t>
            </a:r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Бој на Мишару</a:t>
            </a:r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”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524000"/>
            <a:ext cx="91440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600200"/>
            <a:ext cx="3962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,,</a:t>
            </a:r>
            <a:r>
              <a:rPr lang="en-US" sz="2000" b="1" dirty="0" err="1" smtClean="0">
                <a:solidFill>
                  <a:schemeClr val="bg1"/>
                </a:solidFill>
              </a:rPr>
              <a:t>Полећела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два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врана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гаврана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Са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Мишара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поља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широкога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И </a:t>
            </a:r>
            <a:r>
              <a:rPr lang="en-US" sz="2000" b="1" dirty="0" err="1" smtClean="0">
                <a:solidFill>
                  <a:schemeClr val="bg1"/>
                </a:solidFill>
              </a:rPr>
              <a:t>честиту</a:t>
            </a:r>
            <a:r>
              <a:rPr lang="en-US" sz="2000" b="1" dirty="0" smtClean="0">
                <a:solidFill>
                  <a:schemeClr val="bg1"/>
                </a:solidFill>
              </a:rPr>
              <a:t>  </a:t>
            </a:r>
            <a:r>
              <a:rPr lang="en-US" sz="2000" b="1" dirty="0" err="1" smtClean="0">
                <a:solidFill>
                  <a:schemeClr val="bg1"/>
                </a:solidFill>
              </a:rPr>
              <a:t>Босну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прејездише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r>
              <a:rPr lang="sr-Cyrl-RS" sz="2000" b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А </a:t>
            </a:r>
            <a:r>
              <a:rPr lang="en-US" sz="2000" b="1" dirty="0" err="1" smtClean="0">
                <a:solidFill>
                  <a:schemeClr val="bg1"/>
                </a:solidFill>
              </a:rPr>
              <a:t>на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Кулин-капетана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Ту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излази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када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Kулинова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Излазила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те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говорила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''</a:t>
            </a:r>
            <a:r>
              <a:rPr lang="en-US" sz="2000" b="1" dirty="0" err="1" smtClean="0">
                <a:solidFill>
                  <a:schemeClr val="bg1"/>
                </a:solidFill>
              </a:rPr>
              <a:t>Jесте</a:t>
            </a:r>
            <a:r>
              <a:rPr lang="en-US" sz="2000" b="1" dirty="0" smtClean="0">
                <a:solidFill>
                  <a:schemeClr val="bg1"/>
                </a:solidFill>
              </a:rPr>
              <a:t> л' </a:t>
            </a:r>
            <a:r>
              <a:rPr lang="en-US" sz="2000" b="1" dirty="0" err="1" smtClean="0">
                <a:solidFill>
                  <a:schemeClr val="bg1"/>
                </a:solidFill>
              </a:rPr>
              <a:t>видли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млогу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турску</a:t>
            </a:r>
            <a:r>
              <a:rPr lang="en-US" sz="2000" b="1" dirty="0" smtClean="0">
                <a:solidFill>
                  <a:schemeClr val="bg1"/>
                </a:solidFill>
              </a:rPr>
              <a:t>  </a:t>
            </a:r>
            <a:r>
              <a:rPr lang="en-US" sz="2000" b="1" dirty="0" err="1" smtClean="0">
                <a:solidFill>
                  <a:schemeClr val="bg1"/>
                </a:solidFill>
              </a:rPr>
              <a:t>војску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''</a:t>
            </a:r>
            <a:r>
              <a:rPr lang="en-US" sz="2000" b="1" dirty="0" err="1" smtClean="0">
                <a:solidFill>
                  <a:schemeClr val="bg1"/>
                </a:solidFill>
              </a:rPr>
              <a:t>Око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Шапца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града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бјелога</a:t>
            </a:r>
            <a:r>
              <a:rPr lang="sr-Cyrl-RS" sz="2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''</a:t>
            </a:r>
            <a:r>
              <a:rPr lang="en-US" sz="2000" b="1" dirty="0" err="1" smtClean="0">
                <a:solidFill>
                  <a:schemeClr val="bg1"/>
                </a:solidFill>
              </a:rPr>
              <a:t>Јесте</a:t>
            </a:r>
            <a:r>
              <a:rPr lang="en-US" sz="2000" b="1" dirty="0" smtClean="0">
                <a:solidFill>
                  <a:schemeClr val="bg1"/>
                </a:solidFill>
              </a:rPr>
              <a:t> л' </a:t>
            </a:r>
            <a:r>
              <a:rPr lang="en-US" sz="2000" b="1" dirty="0" err="1" smtClean="0">
                <a:solidFill>
                  <a:schemeClr val="bg1"/>
                </a:solidFill>
              </a:rPr>
              <a:t>вид'ли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мога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господара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''</a:t>
            </a:r>
            <a:r>
              <a:rPr lang="en-US" sz="2000" b="1" dirty="0" err="1" smtClean="0">
                <a:solidFill>
                  <a:schemeClr val="bg1"/>
                </a:solidFill>
              </a:rPr>
              <a:t>Господара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Кулин-капетана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 л' </a:t>
            </a:r>
            <a:r>
              <a:rPr lang="en-US" sz="2000" b="1" dirty="0" err="1" smtClean="0">
                <a:solidFill>
                  <a:schemeClr val="bg1"/>
                </a:solidFill>
              </a:rPr>
              <a:t>Србију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земљу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умирио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r>
              <a:rPr lang="sr-Cyrl-RS" sz="2000" b="1" dirty="0" smtClean="0">
                <a:solidFill>
                  <a:schemeClr val="bg1"/>
                </a:solidFill>
              </a:rPr>
              <a:t>....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Иде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ли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Кулин-капетане</a:t>
            </a:r>
            <a:r>
              <a:rPr lang="en-US" sz="2000" b="1" dirty="0" smtClean="0">
                <a:solidFill>
                  <a:schemeClr val="bg1"/>
                </a:solidFill>
              </a:rPr>
              <a:t>?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Иде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ли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ми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хоће</a:t>
            </a:r>
            <a:r>
              <a:rPr lang="en-US" sz="2000" b="1" dirty="0" smtClean="0">
                <a:solidFill>
                  <a:schemeClr val="bg1"/>
                </a:solidFill>
              </a:rPr>
              <a:t> л' </a:t>
            </a:r>
            <a:r>
              <a:rPr lang="en-US" sz="2000" b="1" dirty="0" err="1" smtClean="0">
                <a:solidFill>
                  <a:schemeClr val="bg1"/>
                </a:solidFill>
              </a:rPr>
              <a:t>скоро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доћи</a:t>
            </a:r>
            <a:r>
              <a:rPr lang="en-US" sz="2000" b="1" dirty="0" smtClean="0">
                <a:solidFill>
                  <a:schemeClr val="bg1"/>
                </a:solidFill>
              </a:rPr>
              <a:t>?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600200"/>
            <a:ext cx="4495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Aл</a:t>
            </a:r>
            <a:r>
              <a:rPr lang="en-US" sz="2000" b="1" dirty="0" smtClean="0">
                <a:solidFill>
                  <a:schemeClr val="bg1"/>
                </a:solidFill>
              </a:rPr>
              <a:t>' </a:t>
            </a:r>
            <a:r>
              <a:rPr lang="en-US" sz="2000" b="1" dirty="0" err="1" smtClean="0">
                <a:solidFill>
                  <a:schemeClr val="bg1"/>
                </a:solidFill>
              </a:rPr>
              <a:t>бесједе</a:t>
            </a:r>
            <a:r>
              <a:rPr lang="sr-Cyrl-R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две</a:t>
            </a:r>
            <a:r>
              <a:rPr lang="sr-Cyrl-R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тице</a:t>
            </a:r>
            <a:r>
              <a:rPr lang="en-US" sz="2000" b="1" dirty="0" smtClean="0">
                <a:solidFill>
                  <a:schemeClr val="bg1"/>
                </a:solidFill>
              </a:rPr>
              <a:t>  </a:t>
            </a:r>
            <a:r>
              <a:rPr lang="en-US" sz="2000" b="1" dirty="0" err="1" smtClean="0">
                <a:solidFill>
                  <a:schemeClr val="bg1"/>
                </a:solidFill>
              </a:rPr>
              <a:t>вране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Ој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госпoђо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Кулинова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љубо</a:t>
            </a:r>
            <a:r>
              <a:rPr lang="en-US" sz="2000" b="1" dirty="0" smtClean="0">
                <a:solidFill>
                  <a:schemeClr val="bg1"/>
                </a:solidFill>
              </a:rPr>
              <a:t>!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Ту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смо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били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очима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гледали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Кад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двије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ударише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војске</a:t>
            </a:r>
            <a:r>
              <a:rPr lang="en-US" sz="2000" b="1" dirty="0" smtClean="0">
                <a:solidFill>
                  <a:schemeClr val="bg1"/>
                </a:solidFill>
              </a:rPr>
              <a:t>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у </a:t>
            </a:r>
            <a:r>
              <a:rPr lang="en-US" sz="2000" b="1" dirty="0" err="1" smtClean="0">
                <a:solidFill>
                  <a:schemeClr val="bg1"/>
                </a:solidFill>
              </a:rPr>
              <a:t>Мишару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пољу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широкоме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Једно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Српска</a:t>
            </a:r>
            <a:r>
              <a:rPr lang="en-US" sz="2000" b="1" dirty="0" smtClean="0">
                <a:solidFill>
                  <a:schemeClr val="bg1"/>
                </a:solidFill>
              </a:rPr>
              <a:t> а </a:t>
            </a:r>
            <a:r>
              <a:rPr lang="en-US" sz="2000" b="1" dirty="0" err="1" smtClean="0">
                <a:solidFill>
                  <a:schemeClr val="bg1"/>
                </a:solidFill>
              </a:rPr>
              <a:t>друго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Турска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Пред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Турском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 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Кулин-капетане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"А </a:t>
            </a:r>
            <a:r>
              <a:rPr lang="en-US" sz="2000" b="1" dirty="0" err="1" smtClean="0">
                <a:solidFill>
                  <a:schemeClr val="bg1"/>
                </a:solidFill>
              </a:rPr>
              <a:t>пред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Српском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Петровићу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Ђорђе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Српска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војска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Турску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надвладала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r>
              <a:rPr lang="sr-Cyrl-RS" sz="2000" b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Нити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иде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Кулин</a:t>
            </a:r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капетане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Нити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иде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нити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ће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доћи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Нит</a:t>
            </a:r>
            <a:r>
              <a:rPr lang="en-US" sz="2000" b="1" dirty="0" smtClean="0">
                <a:solidFill>
                  <a:schemeClr val="bg1"/>
                </a:solidFill>
              </a:rPr>
              <a:t>'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надај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нити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погледај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Рани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сина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пак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шаљи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војску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"</a:t>
            </a:r>
            <a:r>
              <a:rPr lang="en-US" sz="2000" b="1" dirty="0" err="1" smtClean="0">
                <a:solidFill>
                  <a:schemeClr val="bg1"/>
                </a:solidFill>
              </a:rPr>
              <a:t>Србија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умирит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може</a:t>
            </a:r>
            <a:r>
              <a:rPr lang="en-US" sz="2000" b="1" dirty="0" smtClean="0">
                <a:solidFill>
                  <a:schemeClr val="bg1"/>
                </a:solidFill>
              </a:rPr>
              <a:t>."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sr-Cyrl-RS" sz="2000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2484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</a:rPr>
              <a:t>Филип Вишњић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ilip Višnji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862013"/>
            <a:ext cx="3276600" cy="5133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6019800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Филип Вишњић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edg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38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Битка на Делиграду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10600" cy="224676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/>
              <a:t>16.07-27.08.1806.  - </a:t>
            </a:r>
            <a:r>
              <a:rPr lang="sr-Cyrl-CS" sz="2800" b="1" u="sng" dirty="0" smtClean="0">
                <a:solidFill>
                  <a:schemeClr val="bg1"/>
                </a:solidFill>
              </a:rPr>
              <a:t>Делиград </a:t>
            </a:r>
            <a:r>
              <a:rPr lang="sr-Cyrl-CS" sz="2800" b="1" dirty="0" smtClean="0">
                <a:solidFill>
                  <a:schemeClr val="bg1"/>
                </a:solidFill>
              </a:rPr>
              <a:t>(</a:t>
            </a:r>
            <a:r>
              <a:rPr lang="sr-Cyrl-CS" sz="2800" b="1" dirty="0" smtClean="0"/>
              <a:t> граду јунака)  </a:t>
            </a:r>
            <a:endParaRPr lang="sr-Cyrl-RS" sz="2800" b="1" dirty="0" smtClean="0"/>
          </a:p>
          <a:p>
            <a:pPr algn="ctr"/>
            <a:r>
              <a:rPr lang="sr-Cyrl-RS" sz="2800" b="1" dirty="0" smtClean="0"/>
              <a:t>У</a:t>
            </a:r>
            <a:r>
              <a:rPr lang="sr-Cyrl-CS" sz="2800" b="1" dirty="0" smtClean="0"/>
              <a:t>станичко утврђење од 6 шанчева</a:t>
            </a:r>
            <a:r>
              <a:rPr lang="sr-Latn-RS" sz="2800" b="1" dirty="0" smtClean="0"/>
              <a:t> </a:t>
            </a:r>
            <a:r>
              <a:rPr lang="sr-Cyrl-RS" sz="2800" b="1" dirty="0" smtClean="0"/>
              <a:t>на десној обали Јужне Мораве</a:t>
            </a:r>
            <a:r>
              <a:rPr lang="sr-Cyrl-CS" sz="2800" b="1" dirty="0" smtClean="0"/>
              <a:t> </a:t>
            </a:r>
            <a:r>
              <a:rPr lang="sr-Cyrl-RS" sz="2800" b="1" dirty="0" smtClean="0"/>
              <a:t>у клисури Ђунис</a:t>
            </a:r>
            <a:endParaRPr lang="sr-Cyrl-CS" sz="2800" b="1" dirty="0" smtClean="0"/>
          </a:p>
          <a:p>
            <a:pPr algn="ctr"/>
            <a:r>
              <a:rPr lang="sr-Cyrl-CS" sz="2800" b="1" dirty="0" smtClean="0"/>
              <a:t> Под командом Петра Добрњца заустављена војска  румелијског  везира </a:t>
            </a:r>
            <a:r>
              <a:rPr lang="sr-Cyrl-RS" sz="2800" b="1" dirty="0" smtClean="0"/>
              <a:t>Ибрахим паше</a:t>
            </a:r>
            <a:endParaRPr lang="en-US" sz="2800" b="1" dirty="0"/>
          </a:p>
        </p:txBody>
      </p:sp>
      <p:sp>
        <p:nvSpPr>
          <p:cNvPr id="5" name="7-Point Star 4"/>
          <p:cNvSpPr/>
          <p:nvPr/>
        </p:nvSpPr>
        <p:spPr>
          <a:xfrm>
            <a:off x="304800" y="2133600"/>
            <a:ext cx="228600" cy="152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304800" y="2971800"/>
            <a:ext cx="228600" cy="152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962400"/>
            <a:ext cx="208602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632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Петар Добрњац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TEhUUEhQWFRUXGBcYGBgXFxwYGBgYGBgYFxgYFxYYHCggGBolHxQdITEhJSkrLi4uGh8zODMsNygtLisBCgoKDgwOFw8PFSwcFBwsLCwsLCwsLCwsLCwsLCwsLCwsLCwsLCwsLCwsKywsLCwsLCwsLCwsLCwsLCwsLCwsLP/AABEIARMAtwMBIgACEQEDEQH/xAAcAAAABwEBAAAAAAAAAAAAAAAAAgMEBQYHAQj/xABVEAABAwEDBwUHDwkGBgMAAAABAAIRAwQhMQUHEkFRYXEGE4Gx8CIycpGhwdEjJCVCUlRzkpOys8LS4fEUMzVTYnSCg9MWF2NklKMVNENEouLD1OP/xAAYAQEBAQEBAAAAAAAAAAAAAAAAAQMCBP/EAB8RAQABBAMBAQEAAAAAAAAAAAABAhExMgMTURIhQf/aAAwDAQACEQMRAD8AqOROQlutdFtaz0WupuLgHGqxslri11xM4gjoT45qcqfqKfyzPStUzNH2KoeHX+nqK8hWeWYmYWzzq3NLlP8AV0hxrN8wR25osp+4oD+d6GL0Ouqd1RZ58/ufyj/lvlnf0kYZoMo/5YfzXf0l6AQU7aizAm5nsoe6sw/mP/pXI7czdv11LL8ep/TW8ridtRZhLcy9t/XWX41T+mlRmYtf6+z/AO59hbihKdtRZiH9ytp99UR/C8+hd/uTtGu10fknn6y2yUJTtqLMUOZGt77pfIu+2jDMlW12yl8i77a2mVyU7avS0MY/uRq67ZT+QP8AUXf7kqnv1n+nP9VbNpIpKnbV6toY43Mg/Xbm/wCmJ/8AmSozIu9/gcLL/wDutdld0k7avT5hkJzHn3+P9Kf/ALCMzMjtt08LPHXWK10PQL07avS0MoGZWnF9sf0Umj666cy9IYWupPgN9K1UPBwRHFO2r0tDyXbaRY97CZ0XOadU6JIw6FxOsuGLTX3Vqw2YVHBBeuGbd8zL4yXTB1VK30jj51eKlWBcqLmVdOTGzqq1R5QrrbHQ3pXjr2loKbUUU2o6imVSrCbm0RKgfVLa4a03fb3+68ij6lbFIVLRirZUk7Kb/ddvEk/+KP8AdFQxtF64bRIjBLCZGUnn2xQblB59sVENrI/P9vvSwk3ZQd7s+NFOUHe6M8Sod1oXBWUsqQq2+p7t3QU2fb6n6x/xikNMnVtSb6qtgpWt9T9Y/wCMUhUtj/1j/jH0ptaqhxSBrz+PFAvVtD/du+MZhIm1P1ud8ZEe+7zJu5+rz/cqhR1e/Hy+ZIVBIxm+/qTWo8+VJCqRr7b0Gh5vj6lUH7Y6laHKoZuXep1R+03ygq3uXE5HljL91stP7xX+leurvKdvr21D/MV/pHFBe6MMm25kf0bGytV+qfOrplJ0N6VR8x59j37q7/mUz51dsrD1PGL15K9paQh61ovhMqlfehaH33JlWdjPbWoo9S0xMpnUtGKJUckXOg4SqFg/feu87vTDTnh0pZlW9A+puXTUvTR9pAHpUNaeUbAPUwX6pB7kbQHYE7hfuQTtR0dvOq1lrlSKTzSa3ugJc44NukXazHm6G9TlLVIJZRDhhpOcQOqTwVeynlBtQjnbMdIT3THlpuxxZhrSwkX5etPONNOqXl3tMWxLpB2d7q3blZsk5bbWbLSNIYt1mPbC+YWX2fQkhz3Mb4OlI2OIIjoBV55KZOoX1KVo51+jBHewPAIDtWJVVO1qno8vHBI1Kt18Th2CPXZGpN6rccO34qI6ag7XdCI+rMa0kQe3SknVPvx9KqD1E3lA1D4u3jSfO8e34INAzZnuK3FnU5XUqj5snSK/Gn9dXgricq8wcsB6/tfw9X55QR+WrYt9r+HqfOKC9sYhnLWMw7psNbdaX/RUT51fMsH1PifSqBmEPrKv+8u+ho+hXvLp9THheYryV7S7hVbQ43pmZJTq0uHFMHOjBFFc+O3bYm1dyVfOKbVCqhA1I1pTn4BJIA2zd4zqSFQQOCq/KrKboFFpjTvd4I37PQiuWjKjrVUDGnRpYCcXR7Z8X6I2DG7oNb6AbLabS4Nvg3NcMWl8HXeQwRdfgoXJ7dF2m7vQC4+C24N/iJDZ3kqcyNlQE1H1HTo6J3l5MyG+6uiZuAA4UNsm0tEkVCdN0BojupJEMaPag6WryrtoeA92g1vNtIa9xva4zeGnF4A33xOxGNr031K0QXl7aZJva0CKj5GuCGg/tO2I78lg0mEkl72lzWtuDQTIO03dAwvQRNZjQ4k0wAdEjEHRcY0pJu1JhUpmm4OaSCDcQYIIukawU/sNPTNZtQk6NKBrIPPUoAnifGmGgQACLpI3zhiirRye5VkubTtBxgNqXD4/pVpd2w4XbVktR03ERqV35F5U5ym6k699OC3aWYazfGHSFES1V8SO33pvUPQlbRimztaITLvRuXCJG78dW1AjX26fElRxgjZf1cEF3zVi60caf11fSqLmxH5/+X9dXsricq8y8u/0jax/jVOvegj8v2eyVr+Geur204hlLTMwZ9aWgf5jrpU1eeUb4pCPdDqKomYU+trT8OPo2+hXjlQfUR4Q6ivLXtLSFRrVcU3Lu2xC1XRrntqTR1TYopWrUTWrV+5cr1pTY3qoFSp2KoeWjpVqjjJALW3bDE9ZVj5QWx1Gi5zTBkNF2HowVF/KHOMk34zrMbZRT0NDDTce6BvLdUA3A7pm5GbVbNR7mTIIaBIAccD22KOdaXkSTu1RwjYiMrERokiNpnydCXEvYnhxNNxLWhmiIxudN9xgS4mVKUHVi1raFM6dHSaajL5vLiI1kxheq1TtRbqaduqb0ubeZJZpMN8aLoi4jEeEfGUV2jXIbUM3kME7Tph87+8Ty32gGnT7mCWADYNG4npIJ6VF0XXjSwm/hgjtFxvwwE7VUFqAFzrrpPRenuQbVzdppuFwcQ08HXHylR7HxO8Hxo1A92zcW9YUGm1xfemVQFPK8601qAIgrR5EadfWkWugpTt+CKvebMia8Gfzf1leyqDmyHdV+FP6yvy4nI81Zw/0la/hT1BBDON+k7X8L9VqC9tOIZy0jMN/y9q+Gb9GFeeU/wCZHhDqKoWYR3qNrH+JTPjYR5lfeVH5n+IdRXlr3l3Ci2h23quTGrUjApxbH6u25RlV3bxoOucuz239gm+lshdc5A2ypk5tZha8kawdhGuNihMjcgqtoqObzjWhpvdBM9SsYfAKTyfyybYwW1KT36Rc4FsY6UBpndrRTC3ZqLQ0Esq037JBbPWqhlbIVezu0arL9ovB4FafZM5tNzw2vRdRYRc4uDoM4PAvaIUrVq2e1NLmOZVGsggxKgwoO3LmlOpWjlTkwUq1QaMNcQQYwukFu7UelV+02YCC03HFutpGo7RrBwM7QQgQlGZVgyiupkCSDG2LkUIF2mccI/BOsm0y+tTG17fED9yYNKs3I2yS81CLmXDi6b+21UXO0xO3oTSs3fd2wRzUM9sElVeiGxd27FK0sQPx6UkU4o05uVVec2x7qtwZ1uV8VIze04fV8FvWVdlnOR5szkXZTtfwg+YxcRs5bfZS2eG3y0qa4vbTiGUr7mDf3NsH7VA+MVfQtE5SD1H+IedZtmBxtw/dvL+UehaVyk/MHiF5eTeWkYZxbHYqLqG9Stvp3m/t5lF1G7UCOPFArsgIBsoBUwVh/svR5iKrA98F0HAPIuiMNQu2KJsFjL6jW6iZMYaIvM9tatmUbWAwHUSBPEwiqy3krVrijUdVdTc1jQ4mH1DAgzUIBMzeDIU3YsiUqLi5uJEGAACdpgJ0bXAhRGWMoFou1qAmW7PQqiHwescPEqF/wP1ZrHVS2mXGXRe1okkzrOIA2qepWiTfJ4703ts1NOnTbLnNMS6Gs/bc7UBuBOqFRV8tWaiGc7ZW1qQDmgsrEGQ4O0XtLRr0SCD+MRaYIaWiJF+ydw1KZylahzTKOlpukaT7wDDnGAD7UaQ/8rr1D873OjvOrd/7FAm1WrkUXgVb+5Jbwm+T1KP5K5J/KK+i5ssAl18RsvF+pXr8kp0m6FNoa0bMTjidZvxQN3X4pKojuBnt1JU093bsEQ2Yzdj286kbK3td5d6b02KSstNBbOQo7up4I61cVVORbYc/e0data4lXnDOaIypa8O/Z9FTQXc6JjKlq8Jn0VNdXspxDOVvzBO7q2j9mzeQ2j0rTsvj1E8QsuzB/nLZ4FD51b0rUsvD1F3R1rzcm8u6cM8tVO8youtTxUtbnxxUTVdjKKZEI9NqLU3dtiJJRDh9qdTBe1xbAvO7XiFn/wDaCuDIqPiQ4Bzi8DocSFeX33GFBHk411QsY0Q+YdfLIl1wmLxd6JlFWLkxyh/KaZ0oD24gYcQNik7ZS0qZdv1rO3WCvYaoq0wS0GMMWze1w2FXs2rnaYczvXQR0hAkbMdCYUKK4bUd3HOS0yJ0bgJOoqzVK4p2czfrvVFsNYuqvIwDTPE4IQhbTaNKq5zmgAm4amgGQLh2kpd1KnUaC0Fpa2XRfIL40o3SARdqO1IW4BshIGsA1uiIcNLSO2+7yXRuQTORcpmyVdIDTY6A4XgjhvvPFXxzmvAcw9yRI4HBZUys5xgSZAbGO4K38ncusYGUKhiO5D4uvNwdrGOKCxMYPvS0apu7bEtUoogZ22ojjaIG+7UnVFi5RZPa7yJ3RZCirHyQZD3+D51aSq7yYPdOH7PnViK5kecc6f6VtXGn9ExBdzqD2VtM7af0VNBeynWGUrTmDd6ta/Ao/OqLUeUZ9bv/AIesLLcwwiva/g6Xkc/0rVcvNmg8cOsLz8u7SnDMLbUvP4Jg92tPcotv2KNqDt9ygTfU39ulF0+16KWdvvXRh9yKTrWprRpPIAG25S/IjKlKrWcAe9ZdO2dXiWccoLYX1SNTbgE1sNuqUXadMwY8fFBumUCyCDo37YUBVFOgyZAABN5wGKzl/KKs4y598ptXtpqXveXneT1ILBlPK7rS4UqM6O+6dpOwBCtTFFgY0zrccJOBN/BNsh047o3A4ndsCa5ZtXfEGZlo4bUVD2q0aTiUkXIpaVxcoWp1Ed07VxlIlddTIXQ0zktl1lpAp3tqMAkEzpAawetWB1ILGMn211Go2ozFp80HrWi5B5XUqxDX+pvOAdgeDtqgsdFkJ7Tp9uCb0xO5SFlagmeTbYefB84VhKhcish5P7PnU0uZHnXOwPZW0fyvomII2dwxlWvwpY4fmmIL2UawynKw5ij65tI/wm+R/wB61bL/APy7+A6wsmzGH13XH+B1VGela3l38w/gOsLzcu7SnDNLeN3bBRVocNc61YLXRkHV2+9Qdqp9uCCMe+FGW3KjGC8ydgx+5JZZypeadK863DVwUKbERe4ycTfOO1FNrVXD3udoxN8JB6c06XfEDVwibh1pF4nYoCWdgJgqYp5DqQ1zYcx2DsBOw6RADrsPFKi7FF84LRfyCsygxtPm6jWtZUaS3um6RI1XPI7rZcelWBHWbkzXNPTIIaBr7lsb3Ov8Qj9pVTLJAfotc1wGtuE64N8hatymslJtnNS11n1qmjLWE6LZie5otgHi6Vj9appGYvOMdrkCUpWzU51eJIht8KUs9n0YUgL0bPdhd1b0KzCdVwS9FmBIgdfQlqlMGbxwuXSoh1mlJPobpUrXa1gkm/VrTK0RpXEExiDAHjxQSWR+U1osxA0tNo9o+/xON44TCveTc4dmIHOtex24aQ8aypjb9vmS1ISb1LD0byZy1Z65PM1GuMGQDeMMRqVjlYbmbuygReJo1MfCYtxXExZJees8H6UreDR+iagj54W+ylXwKX0YQXso1hlOUxmOd68rfu7vpaS13LZ9QqcPOFjWY13r+oNtnf8ASUlsmXPzFTwfOF5+XZpThQbY+4lU3lLlUsBY297vG0buKmsu5VZTkOcNKJAF56lQjULnF7zJN/oUhSdChoY4x260Krp44J1WMi7WZKa6IHn8SqmR1mbpEiYnX5k1rX4fgE8tBEAgbbu2+U1LruKiFMlwHtJw0hM4RN8rV69jc2gOYc8AOYAxpkanQHTc0km7ACVQOSgY2sx9QTTF7jEgTdLtjd6vtLI4qc3zReym5/dNZUIp82CCYE3Alu5Az5Z1bLSsr6VPRNpfohxHdvEkSHPvgxIglZhUJWrZxatCnZubs9NsteyXMb3LADIBcLtIkYYrKyJJ8iA1gZLsJhS7xDo1TemmRqd5M4EeW5SFsF46etIUS01yIPATsv8AIlqzhok+NFq0dOmYiRr4X+NJVHxRLwO+id2AKoZOklwkatvGBtTcDHyH0LrCBecb7k6ybYH13hjBJJA3fcLpJRCDa5AgQOgejFdo1C0yCrJ/ZgtJAGnoRpvEaLNZkuuwEx0ne8dkNgAIYASQ1jD37iQCXv8ActAvjUMbzCB/mhqE5Rkm80qk772rcAsazUUQLfc0XU6g07772i7dctnXFWR59zx/pOp8HS+bCCNnp/SbvgqR+cEF66NYZTk6zIu9kHfu9T59Ja/yrrFlkruGIpkjisdzJ/pI/u9X59JbTlyx89Z6tIXabC2dk3SvPy7NKcPOlorFxe5zdMk4k9px8ia2YYA7fxUvyryNUsdQU33tv0HDBwwd0ziOG5RVid384i/x3eQgeNHQ7+/uwjhdim1UETr1bb0pZySXvE9rym0OLgAYOIJu4XoBXLYukEG/ZITOtjcnlWqRJN5JJOzHy4pu2HPkCPNrUF1zeVW0n1H1J0QwNF0tkkGNxuHG9WVmT7K1zKtSpzdIgzSdUIaS4wO5m8SDDRcoTkXaG06FVlUaPO3sce9fo4ta7DSBGG9WmkyxWWvzhaznC1oYxjdJxIxLGAEySTfu3IiP5e5Q07C4UaD20WvZNRzdAY+0Ye6N+sgdKyerTidvb0rYuWdqr1bFUfoczS74tdfVdBBmB3g17blkFsadIk7SYnaUDnIxMk49j6FLVWyCZnHdqwULkqrDjvB8asFFrTcdePG/VsVUhkwTpNOHiUZXaW85SJu74eftuUloljp1XYQLknlaxh4c5pvbq90NcIIBgmL7z2C2DkTkbmbKx7WjnqximSJ0W46Tt3c6XANCyOxt7towvx2b16DrGDFKNNjW2ek32rXloc9ztzQGk8N6koj/AMmpSQXTRokl7jfztXEzqdomLvdQPaqTp5FFQHTEVaoHOOFxp0puptOomIJ2knUFHmgxjhSM81ZxzlQn274LgDtJPdnfo7VNWcv0NEyKlY3x7QEX8NFsDjC5DXIGQ6bLUK9KGsaH0mtGBgd0WjYNGOglXBQOTqU2gBnc0bO0saPdPIgmf2RdxcVPqSPP+e0+yer8xS63oLue4eyX8il86ogvZRrDKcj5mn+yY+Bq/UPmW71wdExjCwbM8fZOnvp1R/4T5lvjl5+bZpThnedWwCpZXho7umWVm7S0y18bYAB8SxCm4gmNdy3rlbaXaEsAL7OSCD7ZhGB3OaPjNGxYlarNpV4YJD39zF0gnyKRhTwWYto7Did+l6AEyo0Ww5xdHtR57+Ep/li5zm6UgHRnViZ1KPqHRZoQJImZmJN5gXYADoVUye8idc+e9Gs9PEjH8Vx8Hil6TIAMwRHXrGsIND5N2in+SU6BI5x7hLKgiQ9wa1zNTmidXkU/YfyOyPfWc6nTLwA1oMuhowDBJceAm9QdmqB1OhTr0g1rdCHi8AEzpNeL2GBuTjJ2UbPTtBbZ2Gq8tAhg03Hg4nuRgSSd6iJh3PW+i9uiaVBzTJcPVKnBp7xu838MVidXSFx1SCDt1rfbJZaz2F1ocKNPRMsa6XRJ76pgLtnjWHZXqNFV7GCGB50d7QYbO24JAj7K6HA7wpyzWrSEeWL/AMVBOjy+RPbM/CMeOvf4kVPONwB2TjhOvydaaU3lr+6kgEXYXYi/elAOcbJxFwjX2nypGrVDxBgObgTcSL7scdXiVDayBjLW0uHqcukATcWuGGu8rYeTz4r2syC9r4YD7upDCT00mjcAdqxas6HNJvgjyLUcgZTaXi0EEzUeSBrc4u0Ndw9d08dikonLTS5qdN3qVMl9V5gmrUnSPAAwY8EaoTuw2t5hwBFav3NNp/6dMHvnN1QDpGdeiE6yjY2FgZUMspDnKm915Hl7qBeTopnYGOolriJr1rmNPtG46JvwaDpOO273IXIsdhEPFOn3lMd2dr3Xhs6zfpHi3apRRuTiGu5pl4ZJquOt7r48IzpHYI2hSRXIwLPcPZIfu9L59VBGz4N9km/u9L59ZcXso1hnOSOaGp7KUp9xV+jK3y00w5rmuwIIPAjbqXn3NQ8f8Us+/nB/tPPmXoSs0FpBwIIPAi9Yc2zunDNuV4c1jg8lrwNHS1VWG68DWCVnVIBlQPBnQ0tExr72B8aVduXddzahY5wLQIDtoiYI23i9UW0WrTIbx6SXT6PEpCm1op6TXVXHuQQ0D3Tu+IEbLp4qNtLpcScTid+tS2UqxYxjO5Igm6+8kyZ2zsOoKIrPm5VSQYCSnVIaZa2YkxPFIsS1Nt7b4Mi/zoNHyRTe11Jtelp0wKcOYC5pnAOae96k9yZbahrONlszidEDu/U6bZm8nRmbsADqvxjlmtVopt0ns5xp5k6dOA7RFRkg0jeCRpYa08bykrvqso0bI5jTMuqjQ4EnX0bN90RNUcjB7Q621edOPNjuaQOPeA91/ESsf5b2am22ONNujTdhAgSLiBu9K1l1KlRHOWurzjvaswYL7tBgPdHefIqRy/ebRSa9lI06bHXSIuIiSPatvGPQpAzqrTglLNZcDtRCw7E4s7JEcVVHpVY6MEvaCyoBqdffx2+VN+b3okFUErDUcR5VZuTGW2sp82/U+meIY4VB0zTaOAVddfjvQsp0XB3bfGw3oN902P0XX82Ir1TiXOP5undiRAuHuQEvSaW1JPdWirftFGnq4Af+TieiI5NVnOYyo/umju4ETUrVQH02jVDGPAvuvB9rKkbVRqUmlrXF1esdKrV9rTYNTRsAua3WZO1cIfZLtDnV9ClHMU5D3nGpUIkwdcTJPYWBVPJAebRTDJbRYHAjaYN203mSdt21WxSRg+fMeyLP3Wn9LXCC7n0/SNL91p/TWhdXr49YZzlD5rgf+K2Twqn0FVejnNkQddy83Zs3RlSyeG/y0qg869JBY82YdU4VTKnIOjXMuqVAJkAaN24EgmFFMzSWUO0jWtGM4sH1FoSCyvLpnj80FjONW0/Hp/00ZuaCw+7tJ/mM81NaFCEJeRQmZpcnj9ceNT0NCcszYZPEepvMbarvMVc0jaLRoRIN8+MYDpS8hnk7IdGiwMptOiBA0nF0DUJcZhHtOSKT++ab9jnDqKVZbmnbME4bI+0FxtuadurYMRI171P0RbeRtj09M0S50RL6lR8DdpPMdCc2rk7ZqjDTfSBYcWy4A674Kctyg0kAAyYjDWARr/aR3Wq5sDvjdNwwLr/El5EGeQWT/erPG77SO3kNk8f9pS8RPWVMflmMtN28bNK6/Yim3jYT2J+qreRGDkXYPelH4q7/AGMsHvSh8QKUfa4m7ATjx1/wowtO6BJGOyZuS8iKHIywe86HybV0ckLB7zs3yLPQpwFBLyGlmydSpgCnTYwNwDWgAargBdglxTGwX43JRchQEFJowAHQjFdQKDB8+w9kKX7qz6Wuuo2flvr6idtnaPFVq+lcXt49YZVZQObkxlOyfCdbXDzr0qF5ozffpKyfCt6ivTACw5su4BGQhdCxVxBGhCEBUVzAcR27BKQuIG7bMwYNA6OH2R4l1tnaMGj8LvMl4XIQIig33I8XAeYeIIxpiIgRshKQhCBM0xsHiQ0BsCPCEICaI2eRGhdhdQFXCjLiDiC6gg5C4UZcKDDM/P8AzlD4AfSVEEpn5Hrqzm/8yeHfu9KC9nHrDicqpyHMZQsnw9MeNwC9OBeWOS9oDLbZnOMNbXouJOAAqNJJ2ABejhymsvviiONRo86x5sw6pTa7Kr7+WFiGNssw/n0/tJM8trB78s3y9P7SytLpZJXVWDy6sA/7yz9FVp6ii/2/yf77pfGT5nxFoQVTdnEyd76pngSeoIjs5GTh/wBy34rz1NT5nwW5BU05zcne+P8AbqfYSTs6OTh/1yeFKp9lX5nwXdBUQ51snfrX/JVPspM52sn/AKyp8k/0J8VeC/riz053rBqNU/yj50mc8Fh2V/k//ZPirwu0ZBZs7PDYvc1/iN+2kXZ5bJqo1z0MH11firwu05BZY7PTZve9f/b/AKiSdnroarNX8bPtFOurwvDV0CVkpz10vetX47EV2eun71qfKN9CddXheGtygSsdqZ6x7WyO6aw81NIuz1v1WNv+oP8ASV6qvC8eiZ+QPymzT+qf89BU/lryudlGpTe6k2loNLQA8umTJJcQIQXpoiYpiJcTP6r79aTDbvH5kEF05kG6uBQlBBWQqz0+ZCbl1BRQZr7a0CV1BFd1Tw8sorz50EEBJvXGCYlBBEcJvR6YkDp6wggiOUb8dh6yknOgTu8yCCv9QcjFEnt0IIISNT1cfOuFBBQEB8/nXRh0LqCo5r6fMUEE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static.kupindoslike.com/Milenko-Stojkovic-vojvoda-srpsko-turski-ratovi_slika_O_762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2743200" cy="4114800"/>
          </a:xfrm>
          <a:prstGeom prst="rect">
            <a:avLst/>
          </a:prstGeom>
          <a:noFill/>
        </p:spPr>
      </p:pic>
      <p:pic>
        <p:nvPicPr>
          <p:cNvPr id="2" name="Picture 2" descr="http://static.kupindoslike.com/Mladen-Milovanovic-vojvoda-iz-srpsko-turskih-ratova_slika_O_762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19200"/>
            <a:ext cx="2667000" cy="39163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257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Командовао  Љубушким шанцем  на левој обали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Јужне Мораве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63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Стражарио и спречавао опкољавање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Младен Миловановић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85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Миленко Стојковић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70865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Слепи гуслар Филип Вишњић описује битку у песми ,,Бој на Делиграду”:</a:t>
            </a:r>
            <a:r>
              <a:rPr lang="sr-Cyrl-R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1"/>
            <a:ext cx="4038600" cy="701730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.................................................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dirty="0" err="1" smtClean="0">
                <a:solidFill>
                  <a:schemeClr val="bg1"/>
                </a:solidFill>
              </a:rPr>
              <a:t>Ето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Бушатли-везире</a:t>
            </a:r>
            <a:r>
              <a:rPr lang="sr-Cyrl-RS" sz="2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sr-Cyrl-RS" sz="2000" b="1" dirty="0" smtClean="0">
                <a:solidFill>
                  <a:schemeClr val="bg1"/>
                </a:solidFill>
              </a:rPr>
              <a:t>П</a:t>
            </a:r>
            <a:r>
              <a:rPr lang="en-US" sz="2000" b="1" dirty="0" smtClean="0">
                <a:solidFill>
                  <a:schemeClr val="bg1"/>
                </a:solidFill>
              </a:rPr>
              <a:t>о </a:t>
            </a:r>
            <a:r>
              <a:rPr lang="en-US" sz="2000" b="1" dirty="0" err="1" smtClean="0">
                <a:solidFill>
                  <a:schemeClr val="bg1"/>
                </a:solidFill>
              </a:rPr>
              <a:t>имену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пашa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Ибраим</a:t>
            </a:r>
            <a:r>
              <a:rPr lang="sr-Cyrl-RS" sz="2000" b="1" dirty="0" smtClean="0">
                <a:solidFill>
                  <a:schemeClr val="bg1"/>
                </a:solidFill>
              </a:rPr>
              <a:t>е,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sr-Cyrl-RS" sz="2000" b="1" dirty="0" smtClean="0">
                <a:solidFill>
                  <a:schemeClr val="bg1"/>
                </a:solidFill>
              </a:rPr>
              <a:t>И</a:t>
            </a:r>
            <a:r>
              <a:rPr lang="en-US" sz="2000" b="1" dirty="0" smtClean="0">
                <a:solidFill>
                  <a:schemeClr val="bg1"/>
                </a:solidFill>
              </a:rPr>
              <a:t>з </a:t>
            </a:r>
            <a:r>
              <a:rPr lang="en-US" sz="2000" b="1" dirty="0" err="1" smtClean="0">
                <a:solidFill>
                  <a:schemeClr val="bg1"/>
                </a:solidFill>
              </a:rPr>
              <a:t>Ниша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крену</a:t>
            </a:r>
            <a:r>
              <a:rPr lang="sr-Cyrl-RS" sz="20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Па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удари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низ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Мораву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ладну</a:t>
            </a:r>
            <a:r>
              <a:rPr lang="sr-Cyrl-RS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RS" b="1" dirty="0" smtClean="0"/>
              <a:t>...............................................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А </a:t>
            </a:r>
            <a:r>
              <a:rPr lang="en-US" sz="2000" b="1" dirty="0" err="1" smtClean="0">
                <a:solidFill>
                  <a:schemeClr val="bg1"/>
                </a:solidFill>
              </a:rPr>
              <a:t>кад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били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испод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Алексинца</a:t>
            </a:r>
            <a:r>
              <a:rPr lang="en-US" sz="2000" b="1" dirty="0" smtClean="0">
                <a:solidFill>
                  <a:schemeClr val="bg1"/>
                </a:solidFill>
              </a:rPr>
              <a:t>,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Лоша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јих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срећа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сусретнула</a:t>
            </a:r>
            <a:r>
              <a:rPr lang="en-US" sz="2000" b="1" dirty="0" smtClean="0">
                <a:solidFill>
                  <a:schemeClr val="bg1"/>
                </a:solidFill>
              </a:rPr>
              <a:t>: </a:t>
            </a: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Савила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насред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друма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гуја</a:t>
            </a:r>
            <a:r>
              <a:rPr lang="en-US" sz="2000" b="1" dirty="0" smtClean="0">
                <a:solidFill>
                  <a:schemeClr val="bg1"/>
                </a:solidFill>
              </a:rPr>
              <a:t>,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Љута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гуја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Петар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од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Добриње</a:t>
            </a:r>
            <a:r>
              <a:rPr lang="en-US" sz="2000" b="1" dirty="0" smtClean="0">
                <a:solidFill>
                  <a:schemeClr val="bg1"/>
                </a:solidFill>
              </a:rPr>
              <a:t>,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Насред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друма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шанац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начинио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sr-Cyrl-RS" b="1" dirty="0" smtClean="0"/>
              <a:t>...............................................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Турке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ватру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оборио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Турке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љуто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изранио</a:t>
            </a:r>
            <a:r>
              <a:rPr lang="en-US" b="1" dirty="0" smtClean="0">
                <a:solidFill>
                  <a:schemeClr val="bg1"/>
                </a:solidFill>
              </a:rPr>
              <a:t>.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Када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виђе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Бушатли-везире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Где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може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ништа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јуришу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Таде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војску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натраг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поврнуо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Па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намести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табље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топове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Те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на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Петра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ватру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оборио</a:t>
            </a:r>
            <a:r>
              <a:rPr lang="en-US" b="1" dirty="0" smtClean="0">
                <a:solidFill>
                  <a:schemeClr val="bg1"/>
                </a:solidFill>
              </a:rPr>
              <a:t>,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Оборио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топе</a:t>
            </a:r>
            <a:r>
              <a:rPr lang="en-US" b="1" dirty="0" smtClean="0">
                <a:solidFill>
                  <a:schemeClr val="bg1"/>
                </a:solidFill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</a:rPr>
              <a:t>кумбаре</a:t>
            </a:r>
            <a:r>
              <a:rPr lang="en-US" b="1" dirty="0" smtClean="0">
                <a:solidFill>
                  <a:schemeClr val="bg1"/>
                </a:solidFill>
              </a:rPr>
              <a:t>. 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219200"/>
            <a:ext cx="3810000" cy="46474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Према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њему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на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Морави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ладној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Онде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беше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Младене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везире</a:t>
            </a:r>
            <a:r>
              <a:rPr lang="en-US" sz="2000" b="1" dirty="0" smtClean="0">
                <a:solidFill>
                  <a:schemeClr val="bg1"/>
                </a:solidFill>
              </a:rPr>
              <a:t>,  </a:t>
            </a:r>
            <a:endParaRPr lang="sr-Cyrl-R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Турци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бију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Петра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од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Добриње</a:t>
            </a:r>
            <a:r>
              <a:rPr lang="en-US" sz="2000" b="1" dirty="0" smtClean="0">
                <a:solidFill>
                  <a:schemeClr val="bg1"/>
                </a:solidFill>
              </a:rPr>
              <a:t>,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Бију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њега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топом</a:t>
            </a:r>
            <a:r>
              <a:rPr lang="en-US" sz="2000" b="1" dirty="0" smtClean="0">
                <a:solidFill>
                  <a:schemeClr val="bg1"/>
                </a:solidFill>
              </a:rPr>
              <a:t> и </a:t>
            </a:r>
            <a:r>
              <a:rPr lang="en-US" sz="2000" b="1" dirty="0" err="1" smtClean="0">
                <a:solidFill>
                  <a:schemeClr val="bg1"/>
                </a:solidFill>
              </a:rPr>
              <a:t>кумбаром</a:t>
            </a:r>
            <a:r>
              <a:rPr lang="en-US" sz="2000" b="1" dirty="0" smtClean="0">
                <a:solidFill>
                  <a:schemeClr val="bg1"/>
                </a:solidFill>
              </a:rPr>
              <a:t>;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Тешко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је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војска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изгинула</a:t>
            </a:r>
            <a:r>
              <a:rPr lang="en-US" sz="2000" b="1" dirty="0" smtClean="0">
                <a:solidFill>
                  <a:schemeClr val="bg1"/>
                </a:solidFill>
              </a:rPr>
              <a:t>, 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Што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остало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све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поплашило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И </a:t>
            </a:r>
            <a:r>
              <a:rPr lang="en-US" sz="2000" b="1" dirty="0" err="1" smtClean="0">
                <a:solidFill>
                  <a:schemeClr val="bg1"/>
                </a:solidFill>
              </a:rPr>
              <a:t>свакоме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лице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потамнело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Од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проклета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топа</a:t>
            </a:r>
            <a:r>
              <a:rPr lang="en-US" sz="2000" b="1" dirty="0" smtClean="0">
                <a:solidFill>
                  <a:schemeClr val="bg1"/>
                </a:solidFill>
              </a:rPr>
              <a:t> и </a:t>
            </a:r>
            <a:r>
              <a:rPr lang="en-US" sz="2000" b="1" dirty="0" err="1" smtClean="0">
                <a:solidFill>
                  <a:schemeClr val="bg1"/>
                </a:solidFill>
              </a:rPr>
              <a:t>кумбаре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Од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брзога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праа</a:t>
            </a:r>
            <a:r>
              <a:rPr lang="en-US" sz="2000" b="1" dirty="0" smtClean="0">
                <a:solidFill>
                  <a:schemeClr val="bg1"/>
                </a:solidFill>
              </a:rPr>
              <a:t> и </a:t>
            </a:r>
            <a:r>
              <a:rPr lang="en-US" sz="2000" b="1" dirty="0" err="1" smtClean="0">
                <a:solidFill>
                  <a:schemeClr val="bg1"/>
                </a:solidFill>
              </a:rPr>
              <a:t>олова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Често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Петар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по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беде</a:t>
            </a:r>
            <a:r>
              <a:rPr lang="sr-Cyrl-RS" sz="2000" b="1" dirty="0" smtClean="0">
                <a:solidFill>
                  <a:schemeClr val="bg1"/>
                </a:solidFill>
              </a:rPr>
              <a:t>м</a:t>
            </a:r>
            <a:r>
              <a:rPr lang="en-US" sz="2000" b="1" dirty="0" smtClean="0">
                <a:solidFill>
                  <a:schemeClr val="bg1"/>
                </a:solidFill>
              </a:rPr>
              <a:t>у </a:t>
            </a:r>
            <a:r>
              <a:rPr lang="en-US" sz="2000" b="1" dirty="0" err="1" smtClean="0">
                <a:solidFill>
                  <a:schemeClr val="bg1"/>
                </a:solidFill>
              </a:rPr>
              <a:t>шета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По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беде</a:t>
            </a:r>
            <a:r>
              <a:rPr lang="sr-Cyrl-RS" sz="2000" b="1" dirty="0" smtClean="0">
                <a:solidFill>
                  <a:schemeClr val="bg1"/>
                </a:solidFill>
              </a:rPr>
              <a:t>м</a:t>
            </a:r>
            <a:r>
              <a:rPr lang="en-US" sz="2000" b="1" dirty="0" smtClean="0">
                <a:solidFill>
                  <a:schemeClr val="bg1"/>
                </a:solidFill>
              </a:rPr>
              <a:t>у и </a:t>
            </a:r>
            <a:r>
              <a:rPr lang="en-US" sz="2000" b="1" dirty="0" err="1" smtClean="0">
                <a:solidFill>
                  <a:schemeClr val="bg1"/>
                </a:solidFill>
              </a:rPr>
              <a:t>по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метеризу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Те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огледа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страже</a:t>
            </a:r>
            <a:r>
              <a:rPr lang="en-US" sz="2000" b="1" dirty="0" smtClean="0">
                <a:solidFill>
                  <a:schemeClr val="bg1"/>
                </a:solidFill>
              </a:rPr>
              <a:t> и </a:t>
            </a:r>
            <a:r>
              <a:rPr lang="en-US" sz="2000" b="1" dirty="0" err="1" smtClean="0">
                <a:solidFill>
                  <a:schemeClr val="bg1"/>
                </a:solidFill>
              </a:rPr>
              <a:t>капије</a:t>
            </a:r>
            <a:r>
              <a:rPr lang="en-US" sz="2000" b="1" dirty="0" smtClean="0">
                <a:solidFill>
                  <a:schemeClr val="bg1"/>
                </a:solidFill>
              </a:rPr>
              <a:t>,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И </a:t>
            </a:r>
            <a:r>
              <a:rPr lang="en-US" sz="2000" b="1" dirty="0" err="1" smtClean="0">
                <a:solidFill>
                  <a:schemeClr val="bg1"/>
                </a:solidFill>
              </a:rPr>
              <a:t>слободи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сву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дружину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редом</a:t>
            </a:r>
            <a:r>
              <a:rPr lang="en-US" dirty="0" smtClean="0"/>
              <a:t>;</a:t>
            </a:r>
            <a:endParaRPr lang="sr-Cyrl-RS" dirty="0" smtClean="0"/>
          </a:p>
          <a:p>
            <a:r>
              <a:rPr lang="sr-Cyrl-RS" dirty="0" smtClean="0"/>
              <a:t>..................................................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456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113</cp:revision>
  <dcterms:created xsi:type="dcterms:W3CDTF">2006-08-16T00:00:00Z</dcterms:created>
  <dcterms:modified xsi:type="dcterms:W3CDTF">2016-03-29T15:11:43Z</dcterms:modified>
</cp:coreProperties>
</file>